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34b07b9f5ffc.jpg"/>
<Relationship Id="rId3" Type="http://schemas.openxmlformats.org/officeDocument/2006/relationships/image" Target="../media/file34b02ccc9a3.png"/>
<Relationship Id="rId4" Type="http://schemas.openxmlformats.org/officeDocument/2006/relationships/image" Target="../media/file34b017865a37.png"/>
<Relationship Id="rId5" Type="http://schemas.openxmlformats.org/officeDocument/2006/relationships/image" Target="../media/file34b053972154.png"/>
<Relationship Id="rId6" Type="http://schemas.openxmlformats.org/officeDocument/2006/relationships/image" Target="../media/file34b04c154a5d.png"/>
<Relationship Id="rId7" Type="http://schemas.openxmlformats.org/officeDocument/2006/relationships/image" Target="../media/file34b010d12cb.png"/>
<Relationship Id="rId8" Type="http://schemas.openxmlformats.org/officeDocument/2006/relationships/image" Target="../media/file34b049da2c5f.png"/>
<Relationship Id="rId9" Type="http://schemas.openxmlformats.org/officeDocument/2006/relationships/image" Target="../media/file34b0454451db.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34b03d306d0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4b0336189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4b065f96671.png"/>
<Relationship Id="rId3" Type="http://schemas.openxmlformats.org/officeDocument/2006/relationships/image" Target="../media/file34b0109ff2f.png"/>
<Relationship Id="rId4" Type="http://schemas.openxmlformats.org/officeDocument/2006/relationships/image" Target="../media/file34b070457701.jpg"/>
<Relationship Id="rId5" Type="http://schemas.openxmlformats.org/officeDocument/2006/relationships/image" Target="../media/file34b027e2770b.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4b0748c1357.png"/>
<Relationship Id="rId3" Type="http://schemas.openxmlformats.org/officeDocument/2006/relationships/image" Target="../media/file34b07cc11a6b.png"/>
<Relationship Id="rId4" Type="http://schemas.openxmlformats.org/officeDocument/2006/relationships/image" Target="../media/file34b0396e6c5e.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4b07d123c7f.png"/>
<Relationship Id="rId3" Type="http://schemas.openxmlformats.org/officeDocument/2006/relationships/image" Target="../media/file34b014c94e7b.png"/>
<Relationship Id="rId4" Type="http://schemas.openxmlformats.org/officeDocument/2006/relationships/image" Target="../media/file34b075a7697.png"/>
<Relationship Id="rId5" Type="http://schemas.openxmlformats.org/officeDocument/2006/relationships/image" Target="../media/file34b05fd74087.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3</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(major hurricane)</a:t>
            </a:r>
          </a:p>
        </p:txBody>
      </p:sp>
      <p:sp>
        <p:nvSpPr>
          <p:cNvPr id="13" name="txt_dash_v2"/>
          <p:cNvSpPr>
            <a:spLocks noGrp="1"/>
          </p:cNvSpPr>
          <p:nvPr>
            <p:ph type="body" sz="quarter" idx="19" hasCustomPrompt="1"/>
          </p:nvPr>
        </p:nvSpPr>
        <p:spPr>
          <a:xfrm>
            <a:off x="605410" y="2490420"/>
            <a:ext cx="914400" cy="457200"/>
          </a:xfrm>
        </p:spPr>
        <p:txBody>
          <a:bodyPr/>
          <a:lstStyle/>
          <a:p>
            <a:r>
              <a:rPr/>
              <a:t>7.5</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65</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7</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Matthew at “GTM NERR”</a:t>
            </a:r>
          </a:p>
        </p:txBody>
      </p:sp>
      <p:sp>
        <p:nvSpPr>
          <p:cNvPr id="20" name="txt_storm_bkgd"/>
          <p:cNvSpPr>
            <a:spLocks noGrp="1"/>
          </p:cNvSpPr>
          <p:nvPr>
            <p:ph type="body" sz="quarter" idx="16" hasCustomPrompt="1"/>
          </p:nvPr>
        </p:nvSpPr>
        <p:spPr>
          <a:xfrm>
            <a:off x="0" y="7085500"/>
            <a:ext cx="7772400" cy="1554480"/>
          </a:xfrm>
        </p:spPr>
        <p:txBody>
          <a:bodyPr/>
          <a:lstStyle/>
          <a:p>
            <a:r>
              <a:rPr/>
              <a:t>On October 7th, the eye of Category 3 Hurricane Matthew came within 40 miles of St. Augustine at high tide and resulted in several record-breaking storm surge levels in the southeastern coastal United States. Storm surge flooding affected the St. Augustine area, including inundation levels of 6 to 7 feet above ground level in the vicinity of Matanzas Inlet.
The effects of Matthew were observed at the Guana Tolomato Matanzas (GTM) Research Reserve through the System-Wide Monitoring Program (SWMP), which tracks short-term variability and long-term change in weather and water quality in the areas surrounding St. Augustine and St. Johns County, Florida.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GTM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April 13,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GTM</a:t>
            </a:r>
          </a:p>
        </p:txBody>
      </p:sp>
      <p:sp>
        <p:nvSpPr>
          <p:cNvPr id="3" name="txt_resrv_nerrs_desc"/>
          <p:cNvSpPr>
            <a:spLocks noGrp="1"/>
          </p:cNvSpPr>
          <p:nvPr>
            <p:ph type="body" sz="quarter" idx="11"/>
          </p:nvPr>
        </p:nvSpPr>
        <p:spPr>
          <a:xfrm>
            <a:off x="1872342" y="228598"/>
            <a:ext cx="5212080" cy="914400"/>
          </a:xfrm>
        </p:spPr>
        <p:txBody>
          <a:bodyPr/>
          <a:lstStyle/>
          <a:p>
            <a:r>
              <a:rPr/>
              <a:t>Guana Tolomato Matanzas (GTM)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GTM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GTM NERR operates a weather station located at Pellicer Creek (PC) and maintains four continuous, long-term water quality stations at Pine Island (PI), San Sebastian (SS), Fort Matanzas (FM), and Pellicer Creek (PC) locations.
GTM NERR is part of the SWMP. As Hurricane Matthew approached Florida, GTM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Matthew reached the coast of Haiti as a category 4 hurricane on Oct. 4. Matthew weakened to a category 3 hurricane on Oct. 7 about 35 n mi east of Vero Beach, Florida, and became a category 2 hurricane on Oct. 8 about 50 n mi east-northeast of Jacksonville Beach, Florida.</a:t>
            </a:r>
          </a:p>
        </p:txBody>
      </p:sp>
      <p:sp>
        <p:nvSpPr>
          <p:cNvPr id="3" name="txt_ei_human_health_safety"/>
          <p:cNvSpPr>
            <a:spLocks noGrp="1"/>
          </p:cNvSpPr>
          <p:nvPr>
            <p:ph type="body" sz="quarter" idx="14"/>
          </p:nvPr>
        </p:nvSpPr>
        <p:spPr>
          <a:xfrm>
            <a:off x="4981128" y="951484"/>
            <a:ext cx="2743200" cy="1463040"/>
          </a:xfrm>
        </p:spPr>
        <p:txBody>
          <a:bodyPr/>
          <a:lstStyle/>
          <a:p>
            <a:r>
              <a:rPr/>
              <a:t>More than 1.2 million customers lost electrical power across the state.
Water heights up to 4 ft above ground level occurred in the city of St. Augustine, especially near the bayfront and the San Sebastian River.</a:t>
            </a:r>
          </a:p>
        </p:txBody>
      </p:sp>
      <p:sp>
        <p:nvSpPr>
          <p:cNvPr id="4" name="txt_ei_economic_losses"/>
          <p:cNvSpPr>
            <a:spLocks noGrp="1"/>
          </p:cNvSpPr>
          <p:nvPr>
            <p:ph type="body" sz="quarter" idx="15"/>
          </p:nvPr>
        </p:nvSpPr>
        <p:spPr>
          <a:xfrm>
            <a:off x="4983480" y="2836284"/>
            <a:ext cx="2743200" cy="1188720"/>
          </a:xfrm>
        </p:spPr>
        <p:txBody>
          <a:bodyPr/>
          <a:lstStyle/>
          <a:p>
            <a:r>
              <a:rPr/>
              <a:t>NOAA NCEI estimates that wind and water damage totaled approximately $10 billion, making Matthew the 10th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fish, phytoplankton, etc. rely on specific levels of salinity and dissolved oxygen to thrive and survive. The weather impacts from Matthew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10/5/2016 - 10/9/2016</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Matthew reached the Florida coast on Oct. 7.</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weather station from Oct. 4 through Oct. 12.</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weather station from Oct. 3 through Oct. 25.</a:t>
            </a:r>
          </a:p>
        </p:txBody>
      </p:sp>
      <p:sp>
        <p:nvSpPr>
          <p:cNvPr id="6" name="txt_met_storm_desc"/>
          <p:cNvSpPr>
            <a:spLocks noGrp="1"/>
          </p:cNvSpPr>
          <p:nvPr>
            <p:ph type="body" sz="quarter" idx="16"/>
          </p:nvPr>
        </p:nvSpPr>
        <p:spPr>
          <a:xfrm>
            <a:off x="4021164" y="4957997"/>
            <a:ext cx="3749040" cy="5029200"/>
          </a:xfrm>
        </p:spPr>
        <p:txBody>
          <a:bodyPr/>
          <a:lstStyle/>
          <a:p>
            <a:r>
              <a:rPr/>
              <a:t>Torrential rains fell over east-central/northeastern Florida with 7.48 total inches of rainfall recorded at the Pellicer Creek weather station. The combined effect of storm surge and tide produced max inundation levels of 5-7 ft above ground level along the coasts of Flagler, St. Johns, and Duval Counties. USGS storm tide pressure sensors measured max inundations of 6-7 ft above ground level in the vicinity of Matanzas Inlet. The combination of storm surge and inland freshwater flooding caused by excessive rainfall resulted in damage to more than one million structures, forcing businesses from Florida to North Carolina to temporarily close.
The strongest winds were measured at Cape Canaveral with gusts of 104-107 mph. The max wind speed recorded at Pellicer Creek was 65 mph. Matthew’s wind field caused structural damage to homes and businesses. Downed trees and utility lines caused massive power outages with more than 3.5 million customers from Florida to Virginia losing electrical power. Across the southeastern and eastern portions of the state, Matthew caused at least $1.5 billion in property damage to 100,000 buildings, left 900,000 people without electrical power, and caused environmental problems.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Matthew brought heavy rains, high winds, storm surge, and freshwater flooding to Florida.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As Matthew traveled along the Florida coast on Oct. 8, both salinity levels and dissolved oxygen levels quickly dropped at Pellicer Creek.</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Matthew: 10/5/2016 - 10/9/2016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3 through Oct. 25.</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Oct. 3 through Oct. 25.</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recorded at Pellicer Creek show initial and post-storm impacts on water quality. Salinity levels quickly dropped as Matthew traveled along the Florida coast and remained at lower levels for more than a week after the hurrican had passed. Dissolved oxygen levels were impacted as well but the post-storm levels rebounded to pre-storm levels within a few short days. 
Dramatic changes in salinity and lower levels of oxygen (&lt;4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Oyster reef in the Matanzas River south of St. Augustine, Florida.</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Kaitlyn Dietz, Coastal Training Coordinator
e: gtmresearchreserve@gtmnerr.org
p: 904.823.4500</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GTM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www.gtmnerr.org. 
For video, news updates, and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@GTMResearchReserve</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2022-05-12T10:36:24Z</dcterms:modified>
</cp:coreProperties>
</file>